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Black"/>
      <p:bold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Caveat"/>
      <p:regular r:id="rId28"/>
      <p:bold r:id="rId29"/>
    </p:embeddedFont>
    <p:embeddedFont>
      <p:font typeface="Gill Sans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Black-bold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Cave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fe873682f_0_19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1fe873682f_0_1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fe873682f_0_28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1fe873682f_0_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fe873682f_0_36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1fe873682f_0_3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fe873682f_0_43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1fe873682f_0_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fe873682f_0_5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1fe873682f_0_5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:notes"/>
          <p:cNvSpPr/>
          <p:nvPr>
            <p:ph idx="2" type="sldImg"/>
          </p:nvPr>
        </p:nvSpPr>
        <p:spPr>
          <a:xfrm>
            <a:off x="381000" y="685801"/>
            <a:ext cx="6096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8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fe873682f_0_5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1fe873682f_0_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fe873682f_0_12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1fe873682f_0_1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486748" y="2375140"/>
            <a:ext cx="417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rgbClr val="18919B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285800" y="4722624"/>
            <a:ext cx="9867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100" u="none" cap="none" strike="noStrike">
                <a:solidFill>
                  <a:srgbClr val="18919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2486748" y="2375140"/>
            <a:ext cx="417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>
                <a:solidFill>
                  <a:srgbClr val="18919B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573469" y="1418645"/>
            <a:ext cx="7997100" cy="2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285800" y="4722624"/>
            <a:ext cx="9867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1" sz="1100" u="none" cap="none" strike="noStrike">
                <a:solidFill>
                  <a:srgbClr val="18919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wfAcfgcaW5aYCERLg-TeKXtM2m-Sbe82#scrollTo=MaPx16nNrq6i&amp;line=7&amp;uniqifier=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Dy9IzVRnp_uLvYgnmuBtcgQmxFCtMTR9y00lcRKjDx4/edit?gid=1924166946#gid=1924166946" TargetMode="External"/><Relationship Id="rId4" Type="http://schemas.openxmlformats.org/officeDocument/2006/relationships/hyperlink" Target="https://drive.google.com/file/d/1jvc4ojCOcYhs1mo1fI37xAxSTpefIOAm/view?usp=driv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3792125" y="799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Portofolio – Intensive Bootcamp</a:t>
            </a:r>
            <a:endParaRPr b="1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792125" y="1575500"/>
            <a:ext cx="51159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Data Visualization</a:t>
            </a:r>
            <a:endParaRPr b="0" i="0" sz="60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792125" y="3812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Owner: </a:t>
            </a:r>
            <a:r>
              <a:rPr b="1" lang="en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Dini Aulia Putri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792125" y="441275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Build your skill and portfolio via myskill.id/bootcamp </a:t>
            </a:r>
            <a:endParaRPr b="0" i="0" sz="1400" u="none" cap="none" strike="noStrike">
              <a:solidFill>
                <a:srgbClr val="000000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916525" y="1716075"/>
            <a:ext cx="73245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chemeClr val="lt1"/>
                </a:solidFill>
                <a:highlight>
                  <a:srgbClr val="18919B"/>
                </a:highlight>
                <a:latin typeface="Roboto"/>
                <a:ea typeface="Roboto"/>
                <a:cs typeface="Roboto"/>
                <a:sym typeface="Roboto"/>
              </a:rPr>
              <a:t>Main Task #1 dan #2: Dashboard dan Alu Cerita</a:t>
            </a:r>
            <a:endParaRPr sz="3200">
              <a:solidFill>
                <a:schemeClr val="lt1"/>
              </a:solidFill>
              <a:highlight>
                <a:srgbClr val="18919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Jawaban</a:t>
            </a: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Disini.</a:t>
            </a:r>
            <a:endParaRPr sz="3200">
              <a:solidFill>
                <a:srgbClr val="18919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285800" y="4722625"/>
            <a:ext cx="1471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#RintisKarirImpian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56125" y="160875"/>
            <a:ext cx="7506900" cy="27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Grafik Penjualan per Bulan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Grafik menunjukkan tren penjualan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per bulan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Terlihat adanya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fluktuasi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pada penjualan bulanan.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Beberapa bulan menunjukkan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puncak penjualan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sementara bulan lainnya lebih rendah.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25" y="1479325"/>
            <a:ext cx="8439800" cy="34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438200" y="147200"/>
            <a:ext cx="75069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Kontribusi Kategori Produk terhadap Total Penjualan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Tiga kategori utama (misalnya: Furniture, Office Supplies, Technology) memiliki kontribusi yang berbeda terhadap total penjualan.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Kategori tertentu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menjadi penyumbang terbesar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5" y="1684875"/>
            <a:ext cx="75533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561325" y="297675"/>
            <a:ext cx="75069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Tren Unit Terjual Berdasarkan Wilayah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Wilayah tertentu memiliki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unit terjual lebih banyak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dibandingkan wilayah lain.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 gap yang signifikan antara wilayah dengan performa tertinggi dan terendah.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7952"/>
            <a:ext cx="8839201" cy="3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451875" y="215600"/>
            <a:ext cx="84672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Distribusi Profit Berdasarkan Segment Pelanggan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pelanggan (Consumer, Corporate, Home Office) memiliki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distribusi profit yang berbeda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Corporate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mungkin memiliki profit yang lebih stabil, sementara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Consumer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atau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 Office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memiliki variasi tinggi.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625"/>
            <a:ext cx="8839199" cy="37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451875" y="174550"/>
            <a:ext cx="75069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Distribusi Profit Berdasarkan Segment Pelanggan</a:t>
            </a:r>
            <a:endParaRPr b="0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produk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dengan penjualan tertinggi yang mendominasi penjualan.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Produk-produk ini menjadi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produk andalan</a:t>
            </a:r>
            <a:r>
              <a:rPr b="0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perusahaan.</a:t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075"/>
            <a:ext cx="9143999" cy="3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3">
            <a:alphaModFix/>
          </a:blip>
          <a:srcRect b="15604" l="0" r="0" t="0"/>
          <a:stretch/>
        </p:blipFill>
        <p:spPr>
          <a:xfrm>
            <a:off x="0" y="0"/>
            <a:ext cx="91440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b="1" i="0" sz="11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4">
            <a:alphaModFix/>
          </a:blip>
          <a:srcRect b="36588" l="20890" r="19610" t="40500"/>
          <a:stretch/>
        </p:blipFill>
        <p:spPr>
          <a:xfrm>
            <a:off x="8333975" y="4803800"/>
            <a:ext cx="682624" cy="2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1" i="0" lang="en" sz="6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i="0" sz="6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628575" y="2099075"/>
            <a:ext cx="6444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chemeClr val="lt1"/>
                </a:solidFill>
                <a:highlight>
                  <a:srgbClr val="18919B"/>
                </a:highlight>
                <a:latin typeface="Roboto"/>
                <a:ea typeface="Roboto"/>
                <a:cs typeface="Roboto"/>
                <a:sym typeface="Roboto"/>
              </a:rPr>
              <a:t>Mini Task</a:t>
            </a:r>
            <a:endParaRPr sz="3200">
              <a:solidFill>
                <a:srgbClr val="18919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285800" y="4722625"/>
            <a:ext cx="1471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#RintisKarirImpian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602350" y="366075"/>
            <a:ext cx="7506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Task #0</a:t>
            </a:r>
            <a:endParaRPr sz="180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create a minimum of 5 data data visualization based on this </a:t>
            </a:r>
            <a:r>
              <a:rPr b="0"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 Data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Main task #1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create a dashboard based on one of your data visualization.  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Main </a:t>
            </a:r>
            <a:r>
              <a:rPr lang="en" sz="180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task #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2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Also create a storyline based on your visualization of your findings (it could be all three or it could be only one of your visualization). 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Jawaban pada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File ini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1628575" y="2099075"/>
            <a:ext cx="644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chemeClr val="lt1"/>
                </a:solidFill>
                <a:highlight>
                  <a:srgbClr val="18919B"/>
                </a:highlight>
                <a:latin typeface="Roboto"/>
                <a:ea typeface="Roboto"/>
                <a:cs typeface="Roboto"/>
                <a:sym typeface="Roboto"/>
              </a:rPr>
              <a:t>Task #0</a:t>
            </a:r>
            <a:endParaRPr sz="3200">
              <a:solidFill>
                <a:schemeClr val="lt1"/>
              </a:solidFill>
              <a:highlight>
                <a:srgbClr val="18919B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200">
              <a:solidFill>
                <a:srgbClr val="18919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285800" y="4722625"/>
            <a:ext cx="1471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#RintisKarirImpian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#1: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Grafik Penjualan per Bulan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50" y="782000"/>
            <a:ext cx="7470611" cy="41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#2: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Kontribusi Kategori Produk terhadap Total Penjualan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925" y="727275"/>
            <a:ext cx="6880800" cy="41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#3: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Tren Unit Terjual Berdasarkan Wilayah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50" y="754625"/>
            <a:ext cx="7846290" cy="419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#4: Distribusi Profit Berdasarkan Segment Pelanggan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50" y="795675"/>
            <a:ext cx="7869297" cy="419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02350" y="366075"/>
            <a:ext cx="7506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Viz #5: Distribusi Profit Berdasarkan Segment Pelanggan</a:t>
            </a:r>
            <a:endParaRPr b="0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5675"/>
            <a:ext cx="8839200" cy="41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